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17C07F-E26A-4F1A-A4B0-3F067EAF9530}">
  <a:tblStyle styleId="{9917C07F-E26A-4F1A-A4B0-3F067EAF9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b6b1998b7_5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b6b1998b7_5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b6b1998b7_5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b6b1998b7_5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b6b1998b7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b6b1998b7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b6b1998b7_5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b6b1998b7_5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b6b1998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b6b1998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좋아요를 클릭했을 때 좋아요 색 변경 및 좋아요 횟수 증가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TV버튼 클릭 시 뮤비 페이지로 넘김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+ 버튼 클릭시 플레이리스트로 넘어감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밑에 재생 바로 음악 플레이 및 조절 가능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b6b1998b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b6b1998b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댓글 등록 클릭 시 로그인 안된 상태면 로그인 필요하다는 alert, 로그인 된 상태면 등록 성공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댓글에서 ‘댓글’버튼 클릭 시 대댓글 작성 폼 생성 및 등록 가능(1과 마찬가지로 로그인된 상태여야지만 가능)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자기가 작성한 댓글에 한해서만 삭제 버튼이 나옴. 그러므로 삭제 시에는 따로 확인 절차 없음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페이징 처리도 되어있기 때문에 댓글이 10개 넘어가면 페이지 넘어감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b6b1998b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b6b1998b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검색을 하면 초기 화면에서는 곡, 앨범, 아티스트, 동영상, 가사에 대한 쿼리들이 각각 실행되어 화면에 종합해서 보여짐.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이동은 결과 더보기로도, 오른쪽의 카테고리에서 클릭으로도 가능.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 검색 페이지에서는 1페이지만 보여주지만 세부로 들어가면 페이징 처리가 되어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현재 카테고리, 검색 결과 내에서 </a:t>
            </a:r>
            <a:r>
              <a:rPr lang="ko">
                <a:solidFill>
                  <a:schemeClr val="dk1"/>
                </a:solidFill>
              </a:rPr>
              <a:t>검색 키워드는 볼드처리됨.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곡 제목/곡 이미지를 클릭하면 음악 상세 페이지로 이동, 동영상에서 제목/동영상 썸네일을 클릭하면 동영상 상세 페이지로 이동함.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b6b1998b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b6b1998b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동영상 상세 페이지1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iframe을 이용해 유튜브 동영상 재생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아래에는 댓글이 있음. 로그인하지 않은 상태에서 댓글 등록이나 댓글에 답글을 달려고 하면 로그인 페이지로 이동함.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로그인된 상태라면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댓글을 달 수 있음 - 댓글을 단 이후에 다시 상세 페이지로 돌아옴.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답글기능: 댓글 버튼을 클릭하면 답글</a:t>
            </a:r>
            <a:r>
              <a:rPr lang="ko">
                <a:solidFill>
                  <a:schemeClr val="dk1"/>
                </a:solidFill>
              </a:rPr>
              <a:t>을 달려고 하는 댓글 </a:t>
            </a:r>
            <a:r>
              <a:rPr lang="ko"/>
              <a:t>아래에 textarea가 펼쳐짐.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6b1998b7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b6b1998b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동영상 상세 페이지2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자신이 작성한 댓글일 경우 삭제 버튼이 뜨며 누르면 정말로 삭제하겠냐는 confirm창이 뜨며 확인할 경우 삭제됨.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b6b1998b7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b6b1998b7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 음악 페이지에서 가능한 기능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내가 ‘좋아요’를 표시한 음악을 조회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내가 최근 들은 음악을 조회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내가 많이 들은 음악을 조회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내 플레이리스트를 추가 및 조회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a4a8ab6c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a4a8ab6c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b6b1998b7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b6b1998b7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음악 상세 페이지에서 ‘좋아요’ (검은색)를 누르면 좋아요 숫자가 오르며 해당 버튼을 누른 회원의 좋아요 표시 페이지에 음악이 올라간다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‘좋아요’를 누른 상태에서 다시 ‘좋아요’ (빨간색) 버튼을 누르면 좋아요 숫자가 내려가며 해당 회원의 좋아요 표시 페이지에서 음악이 내려간다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6b1998b7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b6b1998b7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음악이나 영상 상세 페이지에 들어가면 해당 회원의 시청횟수가 올라가며 최근 시청 날짜가 갱신된다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b6b1998b7_8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b6b1998b7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 플레이리스트 페이지에서는 플레이리스트에서 음악 제거, 플레이리스트 내의 음악의 순서 변경, 음악 및 영상 상세 페이지에 접근이 가능하다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a4a8ab6cd_0_1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a4a8ab6cd_0_1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b6b1998b7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b6b1998b7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화면을 누르면 로그인 버튼과 등록버튼으로 이루어짐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가입 버튼을 누르며 6가지 항목으로 나누어짐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a4a8ab6cd_0_1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a4a8ab6cd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시 메인 페이지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관리자 아이디로 로그인 한 경우  메뉴는 음원관리, 회원관리, 고객센터관리, 이벤트 관리로 이루어짐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유저 아이디로 로그인 한 경우는 메뉴는 TOP10, NEW, EVENTS, MyMusic, Service로 구성이 됨.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로그인 후 회원 이름을 클릭하면 개인정보 페이지로 이동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b6b1998b7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b6b1998b7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개인정보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페이지에서는 개인 정보를 수정이 가능하며 메뉴 버튼에서 회원 탈퇴, 내 이용권을 변경이 가능하게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회원권이 없는 경우네는 5가지 종류의 회원권으로 선택이 가능함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b6b1998b7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b6b1998b7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후에 동의사항에 체크하신 후 결제하기, 취소하기 버튼을 누리면 다음 확인 화면으로 변경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확인 화면에서 고객 비밀번호를 입력하면 결제가 성공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6b1998b7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6b1998b7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관리 버튼을 클릭하면 현재 가입된 회원의 목록을 보여주며, 회원 아이디를 클릭하면 회원 상세 내용이 나옴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b6b1998b7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b6b1998b7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공지사항을 클릭하면 전체 공지사항 목록이 나옴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글제목 클릭시에는 공지사항의 상세내역이 나옴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a4a8ab6cd_0_1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a4a8ab6cd_0_1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b6b1998b7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b6b1998b7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Q/A 관리를 클릭라면 질문 전체 목록이 나오며 제목을 누르면 게시판이 상세 내역이 나오면 수정, 삭제, 답급 버튼이 있음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b6b1998b7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b6b1998b7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추가 버튼을 누르면 입력창이 나옴 답변창을 누르면 답변 입력 창이 나옴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b6b1998b7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b6b1998b7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b6b1998b7_5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b6b1998b7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b6b1998b7_5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b6b1998b7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b6b1998b7_5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b6b1998b7_5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b6b1998b7_5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b6b1998b7_5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3b6b1998b7_5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3b6b1998b7_5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b6b1998b7_5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b6b1998b7_5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a5b6a3e0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3a5b6a3e0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b6b1998b7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b6b1998b7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a4a8ab6cd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a4a8ab6cd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b6b1998b7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b6b1998b7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a4a8ab6cd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a4a8ab6cd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b6b1998b7_5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b6b1998b7_5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a4a8ab6cd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a4a8ab6cd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Relationship Id="rId4" Type="http://schemas.openxmlformats.org/officeDocument/2006/relationships/image" Target="../media/image83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512662">
            <a:off x="-446313" y="699355"/>
            <a:ext cx="9805126" cy="5232205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625" y="3103825"/>
            <a:ext cx="5773101" cy="2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39675" y="1717175"/>
            <a:ext cx="497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/>
              <a:t>ONE SOUND</a:t>
            </a:r>
            <a:endParaRPr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-음악 스트리밍 사이트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995425" y="175755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>
            <a:off x="1995425" y="293160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50" y="803255"/>
            <a:ext cx="7799101" cy="353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 b="10" l="1980" r="-1980" t="-3294"/>
          <a:stretch/>
        </p:blipFill>
        <p:spPr>
          <a:xfrm>
            <a:off x="6399650" y="125775"/>
            <a:ext cx="2618525" cy="18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586563" y="3445775"/>
            <a:ext cx="843600" cy="466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2"/>
          <p:cNvCxnSpPr/>
          <p:nvPr/>
        </p:nvCxnSpPr>
        <p:spPr>
          <a:xfrm flipH="1" rot="10800000">
            <a:off x="7126838" y="2094275"/>
            <a:ext cx="170400" cy="13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0" y="842580"/>
            <a:ext cx="7799103" cy="369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6956609" y="2235025"/>
            <a:ext cx="1450500" cy="1491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959013" y="3805400"/>
            <a:ext cx="843600" cy="466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3"/>
          <p:cNvCxnSpPr/>
          <p:nvPr/>
        </p:nvCxnSpPr>
        <p:spPr>
          <a:xfrm rot="10800000">
            <a:off x="7681838" y="1731925"/>
            <a:ext cx="0" cy="5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/>
          <p:nvPr/>
        </p:nvCxnSpPr>
        <p:spPr>
          <a:xfrm flipH="1" rot="10800000">
            <a:off x="1802613" y="4036250"/>
            <a:ext cx="365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627" y="3378400"/>
            <a:ext cx="2263151" cy="17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531" y="188050"/>
            <a:ext cx="2170631" cy="1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15376" t="0"/>
          <a:stretch/>
        </p:blipFill>
        <p:spPr>
          <a:xfrm>
            <a:off x="2527700" y="152400"/>
            <a:ext cx="408860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50" y="2198025"/>
            <a:ext cx="2899577" cy="165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3404325" y="2198025"/>
            <a:ext cx="932400" cy="851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4"/>
          <p:cNvCxnSpPr>
            <a:stCxn id="209" idx="2"/>
          </p:cNvCxnSpPr>
          <p:nvPr/>
        </p:nvCxnSpPr>
        <p:spPr>
          <a:xfrm flipH="1">
            <a:off x="3099525" y="2623575"/>
            <a:ext cx="3048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276" y="1850150"/>
            <a:ext cx="2899574" cy="1645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5217525" y="3115700"/>
            <a:ext cx="214500" cy="22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4"/>
          <p:cNvCxnSpPr>
            <a:stCxn id="212" idx="6"/>
          </p:cNvCxnSpPr>
          <p:nvPr/>
        </p:nvCxnSpPr>
        <p:spPr>
          <a:xfrm>
            <a:off x="5432025" y="3230450"/>
            <a:ext cx="318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4"/>
          <p:cNvSpPr/>
          <p:nvPr/>
        </p:nvSpPr>
        <p:spPr>
          <a:xfrm>
            <a:off x="5017425" y="3495400"/>
            <a:ext cx="214500" cy="22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4"/>
          <p:cNvCxnSpPr>
            <a:stCxn id="214" idx="4"/>
          </p:cNvCxnSpPr>
          <p:nvPr/>
        </p:nvCxnSpPr>
        <p:spPr>
          <a:xfrm>
            <a:off x="5124675" y="3724900"/>
            <a:ext cx="114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5272875" y="3608350"/>
            <a:ext cx="318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2120" y="3556700"/>
            <a:ext cx="1718100" cy="148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632125" y="3798725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로그인</a:t>
            </a:r>
            <a:r>
              <a:rPr lang="ko"/>
              <a:t>x</a:t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4428575" y="3608350"/>
            <a:ext cx="7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로그인</a:t>
            </a:r>
            <a:r>
              <a:rPr lang="ko"/>
              <a:t>o</a:t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0401" y="3930223"/>
            <a:ext cx="2100775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15916" t="0"/>
          <a:stretch/>
        </p:blipFill>
        <p:spPr>
          <a:xfrm>
            <a:off x="2923300" y="152400"/>
            <a:ext cx="352272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0" y="2026680"/>
            <a:ext cx="2618499" cy="19946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3470950" y="2608750"/>
            <a:ext cx="759300" cy="658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5"/>
          <p:cNvCxnSpPr>
            <a:stCxn id="229" idx="2"/>
          </p:cNvCxnSpPr>
          <p:nvPr/>
        </p:nvCxnSpPr>
        <p:spPr>
          <a:xfrm flipH="1">
            <a:off x="3145450" y="2938150"/>
            <a:ext cx="3255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975" y="1480225"/>
            <a:ext cx="2684574" cy="185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5469150" y="2257200"/>
            <a:ext cx="214500" cy="22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5"/>
          <p:cNvCxnSpPr>
            <a:stCxn id="232" idx="6"/>
          </p:cNvCxnSpPr>
          <p:nvPr/>
        </p:nvCxnSpPr>
        <p:spPr>
          <a:xfrm>
            <a:off x="5683650" y="2371950"/>
            <a:ext cx="318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5"/>
          <p:cNvSpPr/>
          <p:nvPr/>
        </p:nvSpPr>
        <p:spPr>
          <a:xfrm>
            <a:off x="5310000" y="3430900"/>
            <a:ext cx="214500" cy="22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5"/>
          <p:cNvCxnSpPr>
            <a:stCxn id="234" idx="6"/>
          </p:cNvCxnSpPr>
          <p:nvPr/>
        </p:nvCxnSpPr>
        <p:spPr>
          <a:xfrm>
            <a:off x="5524500" y="3545650"/>
            <a:ext cx="3183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70" y="3364275"/>
            <a:ext cx="1718100" cy="148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5"/>
          <p:cNvCxnSpPr/>
          <p:nvPr/>
        </p:nvCxnSpPr>
        <p:spPr>
          <a:xfrm>
            <a:off x="5402700" y="3660400"/>
            <a:ext cx="7200" cy="2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5"/>
          <p:cNvSpPr txBox="1"/>
          <p:nvPr/>
        </p:nvSpPr>
        <p:spPr>
          <a:xfrm>
            <a:off x="5883775" y="3545650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로그인</a:t>
            </a:r>
            <a:r>
              <a:rPr lang="ko"/>
              <a:t>x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6996" y="3973000"/>
            <a:ext cx="2370353" cy="7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4709850" y="3621100"/>
            <a:ext cx="7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로그인</a:t>
            </a:r>
            <a:r>
              <a:rPr lang="ko"/>
              <a:t>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4" y="756688"/>
            <a:ext cx="4611250" cy="3630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6"/>
          <p:cNvGrpSpPr/>
          <p:nvPr/>
        </p:nvGrpSpPr>
        <p:grpSpPr>
          <a:xfrm>
            <a:off x="1964187" y="160450"/>
            <a:ext cx="6109987" cy="3369600"/>
            <a:chOff x="1964187" y="160450"/>
            <a:chExt cx="6109987" cy="3369600"/>
          </a:xfrm>
        </p:grpSpPr>
        <p:sp>
          <p:nvSpPr>
            <p:cNvPr id="249" name="Google Shape;249;p26"/>
            <p:cNvSpPr/>
            <p:nvPr/>
          </p:nvSpPr>
          <p:spPr>
            <a:xfrm>
              <a:off x="1964187" y="3261250"/>
              <a:ext cx="287700" cy="268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7850" y="160450"/>
              <a:ext cx="3256324" cy="20351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1" name="Google Shape;251;p26"/>
            <p:cNvCxnSpPr>
              <a:stCxn id="249" idx="0"/>
              <a:endCxn id="250" idx="1"/>
            </p:cNvCxnSpPr>
            <p:nvPr/>
          </p:nvCxnSpPr>
          <p:spPr>
            <a:xfrm flipH="1" rot="10800000">
              <a:off x="2108037" y="1178050"/>
              <a:ext cx="2709900" cy="208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2" name="Google Shape;252;p26"/>
          <p:cNvGrpSpPr/>
          <p:nvPr/>
        </p:nvGrpSpPr>
        <p:grpSpPr>
          <a:xfrm>
            <a:off x="2210241" y="1509775"/>
            <a:ext cx="5803642" cy="2124000"/>
            <a:chOff x="2210241" y="1509775"/>
            <a:chExt cx="5803642" cy="2124000"/>
          </a:xfrm>
        </p:grpSpPr>
        <p:sp>
          <p:nvSpPr>
            <p:cNvPr id="253" name="Google Shape;253;p26"/>
            <p:cNvSpPr/>
            <p:nvPr/>
          </p:nvSpPr>
          <p:spPr>
            <a:xfrm>
              <a:off x="2210241" y="3261250"/>
              <a:ext cx="287700" cy="268800"/>
            </a:xfrm>
            <a:prstGeom prst="ellipse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2032" y="1509775"/>
              <a:ext cx="2951851" cy="2124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5" name="Google Shape;255;p26"/>
            <p:cNvCxnSpPr>
              <a:stCxn id="253" idx="6"/>
              <a:endCxn id="254" idx="1"/>
            </p:cNvCxnSpPr>
            <p:nvPr/>
          </p:nvCxnSpPr>
          <p:spPr>
            <a:xfrm flipH="1" rot="10800000">
              <a:off x="2497941" y="2571850"/>
              <a:ext cx="2564100" cy="823800"/>
            </a:xfrm>
            <a:prstGeom prst="straightConnector1">
              <a:avLst/>
            </a:prstGeom>
            <a:noFill/>
            <a:ln cap="flat" cmpd="sng" w="9525">
              <a:solidFill>
                <a:srgbClr val="93C4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6" name="Google Shape;256;p26"/>
          <p:cNvGrpSpPr/>
          <p:nvPr/>
        </p:nvGrpSpPr>
        <p:grpSpPr>
          <a:xfrm>
            <a:off x="2468323" y="3261250"/>
            <a:ext cx="5925868" cy="1818325"/>
            <a:chOff x="2468323" y="3261250"/>
            <a:chExt cx="5925868" cy="1818325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4400" y="3431500"/>
              <a:ext cx="3509791" cy="164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6"/>
            <p:cNvSpPr/>
            <p:nvPr/>
          </p:nvSpPr>
          <p:spPr>
            <a:xfrm>
              <a:off x="2468323" y="3261250"/>
              <a:ext cx="287700" cy="268800"/>
            </a:xfrm>
            <a:prstGeom prst="ellipse">
              <a:avLst/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26"/>
            <p:cNvCxnSpPr>
              <a:stCxn id="258" idx="6"/>
              <a:endCxn id="257" idx="1"/>
            </p:cNvCxnSpPr>
            <p:nvPr/>
          </p:nvCxnSpPr>
          <p:spPr>
            <a:xfrm>
              <a:off x="2756023" y="3395650"/>
              <a:ext cx="2128500" cy="859800"/>
            </a:xfrm>
            <a:prstGeom prst="straightConnector1">
              <a:avLst/>
            </a:prstGeom>
            <a:noFill/>
            <a:ln cap="flat" cmpd="sng" w="9525">
              <a:solidFill>
                <a:srgbClr val="B4A7D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015800"/>
            <a:ext cx="5402946" cy="36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48" y="120183"/>
            <a:ext cx="2657809" cy="769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7"/>
          <p:cNvCxnSpPr>
            <a:stCxn id="269" idx="7"/>
            <a:endCxn id="267" idx="2"/>
          </p:cNvCxnSpPr>
          <p:nvPr/>
        </p:nvCxnSpPr>
        <p:spPr>
          <a:xfrm flipH="1" rot="10800000">
            <a:off x="4951298" y="889649"/>
            <a:ext cx="2823600" cy="12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7"/>
          <p:cNvSpPr/>
          <p:nvPr/>
        </p:nvSpPr>
        <p:spPr>
          <a:xfrm>
            <a:off x="4521875" y="2094450"/>
            <a:ext cx="503100" cy="477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6770" y="120169"/>
            <a:ext cx="2657809" cy="775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7"/>
          <p:cNvCxnSpPr>
            <a:stCxn id="269" idx="1"/>
            <a:endCxn id="270" idx="2"/>
          </p:cNvCxnSpPr>
          <p:nvPr/>
        </p:nvCxnSpPr>
        <p:spPr>
          <a:xfrm flipH="1" rot="10800000">
            <a:off x="4595552" y="895649"/>
            <a:ext cx="330000" cy="12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2" name="Google Shape;272;p27"/>
          <p:cNvGrpSpPr/>
          <p:nvPr/>
        </p:nvGrpSpPr>
        <p:grpSpPr>
          <a:xfrm>
            <a:off x="5024975" y="1750298"/>
            <a:ext cx="4049249" cy="1596227"/>
            <a:chOff x="5024975" y="1750298"/>
            <a:chExt cx="4049249" cy="1596227"/>
          </a:xfrm>
        </p:grpSpPr>
        <p:sp>
          <p:nvSpPr>
            <p:cNvPr id="273" name="Google Shape;273;p27"/>
            <p:cNvSpPr/>
            <p:nvPr/>
          </p:nvSpPr>
          <p:spPr>
            <a:xfrm>
              <a:off x="5024975" y="2917225"/>
              <a:ext cx="429000" cy="4293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" name="Google Shape;274;p27"/>
            <p:cNvCxnSpPr>
              <a:stCxn id="273" idx="6"/>
              <a:endCxn id="275" idx="2"/>
            </p:cNvCxnSpPr>
            <p:nvPr/>
          </p:nvCxnSpPr>
          <p:spPr>
            <a:xfrm flipH="1" rot="10800000">
              <a:off x="5453975" y="2843875"/>
              <a:ext cx="1639200" cy="2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75" name="Google Shape;275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1950" y="1750298"/>
              <a:ext cx="3962274" cy="1093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27"/>
          <p:cNvSpPr/>
          <p:nvPr/>
        </p:nvSpPr>
        <p:spPr>
          <a:xfrm>
            <a:off x="5111950" y="3459350"/>
            <a:ext cx="285900" cy="2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03" y="152400"/>
            <a:ext cx="238918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662" y="1341300"/>
            <a:ext cx="5257513" cy="254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검색 페이지</a:t>
            </a:r>
            <a:endParaRPr b="1"/>
          </a:p>
        </p:txBody>
      </p:sp>
      <p:cxnSp>
        <p:nvCxnSpPr>
          <p:cNvPr id="286" name="Google Shape;286;p28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8"/>
          <p:cNvSpPr/>
          <p:nvPr/>
        </p:nvSpPr>
        <p:spPr>
          <a:xfrm>
            <a:off x="2615275" y="834825"/>
            <a:ext cx="243300" cy="7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3052475" y="1072225"/>
            <a:ext cx="59400" cy="5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3632100" y="1099925"/>
            <a:ext cx="292800" cy="12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99" y="648200"/>
            <a:ext cx="3481101" cy="44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 rotWithShape="1">
          <a:blip r:embed="rId4">
            <a:alphaModFix/>
          </a:blip>
          <a:srcRect b="0" l="0" r="0" t="19698"/>
          <a:stretch/>
        </p:blipFill>
        <p:spPr>
          <a:xfrm>
            <a:off x="4889600" y="715775"/>
            <a:ext cx="3402433" cy="2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5">
            <a:alphaModFix/>
          </a:blip>
          <a:srcRect b="0" l="-1050" r="1049" t="0"/>
          <a:stretch/>
        </p:blipFill>
        <p:spPr>
          <a:xfrm>
            <a:off x="5010250" y="3208450"/>
            <a:ext cx="3161116" cy="18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동영상</a:t>
            </a:r>
            <a:r>
              <a:rPr b="1" lang="ko"/>
              <a:t> 페이지</a:t>
            </a:r>
            <a:endParaRPr b="1"/>
          </a:p>
        </p:txBody>
      </p:sp>
      <p:cxnSp>
        <p:nvCxnSpPr>
          <p:cNvPr id="300" name="Google Shape;300;p29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29"/>
          <p:cNvSpPr/>
          <p:nvPr/>
        </p:nvSpPr>
        <p:spPr>
          <a:xfrm>
            <a:off x="7873500" y="2176100"/>
            <a:ext cx="297900" cy="25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29"/>
          <p:cNvCxnSpPr>
            <a:stCxn id="301" idx="2"/>
          </p:cNvCxnSpPr>
          <p:nvPr/>
        </p:nvCxnSpPr>
        <p:spPr>
          <a:xfrm>
            <a:off x="8022450" y="2429300"/>
            <a:ext cx="9300" cy="98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803" y="963475"/>
            <a:ext cx="6108275" cy="3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/>
          <p:nvPr/>
        </p:nvSpPr>
        <p:spPr>
          <a:xfrm>
            <a:off x="6599500" y="3101925"/>
            <a:ext cx="332400" cy="30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동영상 페이지</a:t>
            </a:r>
            <a:endParaRPr b="1"/>
          </a:p>
        </p:txBody>
      </p:sp>
      <p:cxnSp>
        <p:nvCxnSpPr>
          <p:cNvPr id="312" name="Google Shape;312;p30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00" y="67275"/>
            <a:ext cx="6003924" cy="31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125" y="3262900"/>
            <a:ext cx="4924749" cy="18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237450" y="1884825"/>
            <a:ext cx="5046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음악 실시간 차트, 새 음악을 확인하고 음악을 검색 할 있으며,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원하는 음악을 선택해 플레이 리스트에 담을 수 있고,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해당 음악의 뮤직비디오를 볼 수 있습니다.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음악과 뮤직비디오에 댓글을 달 수 있으며,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자유게시판에서 이용자들과 소통할 수 있습니다.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마이페이지에서 이용권을 구매 할 수 있으며,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궁금한 점이 생겼을 때 언제든지 관리자에게 문의할 수 있습니다.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관리자는 음악과 아티스트를 조회,추가,수정,삭제 할 수 있으며,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자유게시판을 관리할 수 있습니다.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Trebuchet MS"/>
                <a:ea typeface="Trebuchet MS"/>
                <a:cs typeface="Trebuchet MS"/>
                <a:sym typeface="Trebuchet MS"/>
              </a:rPr>
              <a:t>문의에 답을 할 수 있고 회원을 관리할 수 있습니다.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67700" cy="51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335225" y="1004600"/>
            <a:ext cx="505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ONE SOUND는 음악 스트리밍 사이트 입니다.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800" y="181313"/>
            <a:ext cx="3918176" cy="219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25" y="185700"/>
            <a:ext cx="3918174" cy="218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2"/>
          <p:cNvCxnSpPr>
            <a:stCxn id="326" idx="1"/>
            <a:endCxn id="327" idx="3"/>
          </p:cNvCxnSpPr>
          <p:nvPr/>
        </p:nvCxnSpPr>
        <p:spPr>
          <a:xfrm rot="10800000">
            <a:off x="4030900" y="1278249"/>
            <a:ext cx="96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329" name="Google Shape;3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25" y="2571751"/>
            <a:ext cx="1940837" cy="246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5218" y="2859338"/>
            <a:ext cx="4780766" cy="18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2"/>
          <p:cNvCxnSpPr>
            <a:stCxn id="330" idx="1"/>
            <a:endCxn id="329" idx="3"/>
          </p:cNvCxnSpPr>
          <p:nvPr/>
        </p:nvCxnSpPr>
        <p:spPr>
          <a:xfrm rot="10800000">
            <a:off x="3166818" y="3805688"/>
            <a:ext cx="9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2" name="Google Shape;332;p32"/>
          <p:cNvCxnSpPr>
            <a:stCxn id="330" idx="0"/>
            <a:endCxn id="326" idx="2"/>
          </p:cNvCxnSpPr>
          <p:nvPr/>
        </p:nvCxnSpPr>
        <p:spPr>
          <a:xfrm flipH="1" rot="10800000">
            <a:off x="6525601" y="2375138"/>
            <a:ext cx="4314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" y="226982"/>
            <a:ext cx="1913075" cy="233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222" y="108625"/>
            <a:ext cx="5366207" cy="256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3"/>
          <p:cNvCxnSpPr>
            <a:endCxn id="339" idx="1"/>
          </p:cNvCxnSpPr>
          <p:nvPr/>
        </p:nvCxnSpPr>
        <p:spPr>
          <a:xfrm>
            <a:off x="2550722" y="1392325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41" name="Google Shape;34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12" y="2744975"/>
            <a:ext cx="1913075" cy="23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213" y="2744988"/>
            <a:ext cx="5179037" cy="216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3"/>
          <p:cNvCxnSpPr/>
          <p:nvPr/>
        </p:nvCxnSpPr>
        <p:spPr>
          <a:xfrm>
            <a:off x="2453672" y="3826313"/>
            <a:ext cx="60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53" y="152400"/>
            <a:ext cx="581109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12662">
            <a:off x="-446313" y="699355"/>
            <a:ext cx="9805126" cy="5232205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2084850" y="1917600"/>
            <a:ext cx="497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/>
              <a:t>관리</a:t>
            </a:r>
            <a:r>
              <a:rPr lang="ko" sz="5900"/>
              <a:t>자 페이지</a:t>
            </a:r>
            <a:endParaRPr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cxnSp>
        <p:nvCxnSpPr>
          <p:cNvPr id="357" name="Google Shape;357;p35"/>
          <p:cNvCxnSpPr/>
          <p:nvPr/>
        </p:nvCxnSpPr>
        <p:spPr>
          <a:xfrm>
            <a:off x="1995425" y="195105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1995425" y="293160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6961800" y="22201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8" y="286713"/>
            <a:ext cx="3830448" cy="42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925" y="463825"/>
            <a:ext cx="3935424" cy="334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36"/>
          <p:cNvCxnSpPr/>
          <p:nvPr/>
        </p:nvCxnSpPr>
        <p:spPr>
          <a:xfrm flipH="1" rot="10800000">
            <a:off x="2591850" y="3445875"/>
            <a:ext cx="32148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50" y="244000"/>
            <a:ext cx="6708951" cy="20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/>
          <p:nvPr/>
        </p:nvSpPr>
        <p:spPr>
          <a:xfrm>
            <a:off x="1788175" y="12858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950" y="2493100"/>
            <a:ext cx="6708950" cy="22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492250" y="281275"/>
            <a:ext cx="4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492250" y="249310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7112525" y="0"/>
            <a:ext cx="10401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메뉴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구별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6409275" y="265212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675" y="152400"/>
            <a:ext cx="4108776" cy="3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5" y="844950"/>
            <a:ext cx="4790200" cy="34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/>
          <p:nvPr/>
        </p:nvSpPr>
        <p:spPr>
          <a:xfrm>
            <a:off x="1896875" y="3381200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38"/>
          <p:cNvCxnSpPr>
            <a:stCxn id="390" idx="5"/>
          </p:cNvCxnSpPr>
          <p:nvPr/>
        </p:nvCxnSpPr>
        <p:spPr>
          <a:xfrm flipH="1" rot="10800000">
            <a:off x="2591838" y="1747938"/>
            <a:ext cx="5314200" cy="18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75" y="784000"/>
            <a:ext cx="3958074" cy="43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 txBox="1"/>
          <p:nvPr/>
        </p:nvSpPr>
        <p:spPr>
          <a:xfrm>
            <a:off x="3305100" y="2049375"/>
            <a:ext cx="16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525" y="472175"/>
            <a:ext cx="3624420" cy="23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395" y="3254225"/>
            <a:ext cx="31025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/>
          <p:nvPr/>
        </p:nvSpPr>
        <p:spPr>
          <a:xfrm>
            <a:off x="560750" y="4227375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39"/>
          <p:cNvCxnSpPr>
            <a:stCxn id="402" idx="0"/>
          </p:cNvCxnSpPr>
          <p:nvPr/>
        </p:nvCxnSpPr>
        <p:spPr>
          <a:xfrm flipH="1" rot="10800000">
            <a:off x="967850" y="1968975"/>
            <a:ext cx="5240400" cy="22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9"/>
          <p:cNvCxnSpPr/>
          <p:nvPr/>
        </p:nvCxnSpPr>
        <p:spPr>
          <a:xfrm>
            <a:off x="6218400" y="1989100"/>
            <a:ext cx="1888800" cy="23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0" y="632875"/>
            <a:ext cx="3784999" cy="41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150" y="552525"/>
            <a:ext cx="4229851" cy="3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/>
          <p:nvPr/>
        </p:nvSpPr>
        <p:spPr>
          <a:xfrm>
            <a:off x="1545250" y="3883500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40"/>
          <p:cNvCxnSpPr>
            <a:stCxn id="413" idx="7"/>
          </p:cNvCxnSpPr>
          <p:nvPr/>
        </p:nvCxnSpPr>
        <p:spPr>
          <a:xfrm flipH="1" rot="10800000">
            <a:off x="2240213" y="2179862"/>
            <a:ext cx="4189200" cy="17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0" y="773550"/>
            <a:ext cx="4232249" cy="37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075" y="773550"/>
            <a:ext cx="3614800" cy="3676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/>
          <p:nvPr/>
        </p:nvSpPr>
        <p:spPr>
          <a:xfrm>
            <a:off x="3232950" y="3691400"/>
            <a:ext cx="544200" cy="18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1"/>
          <p:cNvCxnSpPr>
            <a:stCxn id="423" idx="6"/>
          </p:cNvCxnSpPr>
          <p:nvPr/>
        </p:nvCxnSpPr>
        <p:spPr>
          <a:xfrm flipH="1" rot="10800000">
            <a:off x="3777150" y="3335150"/>
            <a:ext cx="2581800" cy="4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786" y="798825"/>
            <a:ext cx="1869174" cy="18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661" y="798825"/>
            <a:ext cx="1869174" cy="18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561" y="798825"/>
            <a:ext cx="1869174" cy="18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86" y="798825"/>
            <a:ext cx="1869174" cy="18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참여자 및 파트분배</a:t>
            </a:r>
            <a:endParaRPr b="1"/>
          </a:p>
        </p:txBody>
      </p:sp>
      <p:cxnSp>
        <p:nvCxnSpPr>
          <p:cNvPr id="77" name="Google Shape;77;p15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/>
          <p:nvPr/>
        </p:nvSpPr>
        <p:spPr>
          <a:xfrm>
            <a:off x="643825" y="884375"/>
            <a:ext cx="1454400" cy="131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36" y="798825"/>
            <a:ext cx="1869174" cy="18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006325" y="958050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고지혜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247875" y="884375"/>
            <a:ext cx="1454400" cy="131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590613" y="958050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구종민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851950" y="884375"/>
            <a:ext cx="1454400" cy="131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194725" y="958050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김지호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456050" y="884375"/>
            <a:ext cx="1454400" cy="131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816625" y="958050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장은서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060175" y="884375"/>
            <a:ext cx="1454400" cy="1310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7438525" y="958050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조원희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5528600" y="2391500"/>
            <a:ext cx="153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□ 메인화면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새음원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TOP</a:t>
            </a:r>
            <a:r>
              <a:rPr lang="ko"/>
              <a:t>10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음원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아티스트 관리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7117825" y="2391500"/>
            <a:ext cx="153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□ 마이페이지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이용권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고객센터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회원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로그인 관리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2209313" y="2391500"/>
            <a:ext cx="153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□ 내 음악 페이지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재생목록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‘좋아요’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최근 들은 음악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많이 들은 음악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605275" y="2391500"/>
            <a:ext cx="153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□ 팀장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Github 관리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통합 관리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검색 페이지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□ 동영상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868950" y="2391500"/>
            <a:ext cx="153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□ 음원 페이지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</a:t>
            </a:r>
            <a:r>
              <a:rPr lang="ko"/>
              <a:t>댓글 관리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□ 게시판 관리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2"/>
          <p:cNvPicPr preferRelativeResize="0"/>
          <p:nvPr/>
        </p:nvPicPr>
        <p:blipFill rotWithShape="1">
          <a:blip r:embed="rId3">
            <a:alphaModFix/>
          </a:blip>
          <a:srcRect b="-1190" l="0" r="0" t="1190"/>
          <a:stretch/>
        </p:blipFill>
        <p:spPr>
          <a:xfrm>
            <a:off x="228100" y="572600"/>
            <a:ext cx="4734601" cy="38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250" y="961363"/>
            <a:ext cx="3094651" cy="35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/>
          <p:nvPr/>
        </p:nvSpPr>
        <p:spPr>
          <a:xfrm>
            <a:off x="1695950" y="2991725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2"/>
          <p:cNvCxnSpPr>
            <a:stCxn id="433" idx="6"/>
          </p:cNvCxnSpPr>
          <p:nvPr/>
        </p:nvCxnSpPr>
        <p:spPr>
          <a:xfrm flipH="1" rot="10800000">
            <a:off x="2510150" y="2913425"/>
            <a:ext cx="40497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75" y="2684450"/>
            <a:ext cx="4228724" cy="24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5886900" y="2039325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8205"/>
            <a:ext cx="3891450" cy="2985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43"/>
          <p:cNvCxnSpPr/>
          <p:nvPr/>
        </p:nvCxnSpPr>
        <p:spPr>
          <a:xfrm>
            <a:off x="2682250" y="3897800"/>
            <a:ext cx="28230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5" name="Google Shape;4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50" y="152400"/>
            <a:ext cx="4392999" cy="22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/>
          <p:nvPr/>
        </p:nvSpPr>
        <p:spPr>
          <a:xfrm>
            <a:off x="2369000" y="3791875"/>
            <a:ext cx="544200" cy="18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1155150" y="3791875"/>
            <a:ext cx="544200" cy="18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43"/>
          <p:cNvCxnSpPr>
            <a:stCxn id="447" idx="0"/>
          </p:cNvCxnSpPr>
          <p:nvPr/>
        </p:nvCxnSpPr>
        <p:spPr>
          <a:xfrm flipH="1" rot="10800000">
            <a:off x="1427250" y="1727875"/>
            <a:ext cx="4047900" cy="20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4"/>
          <p:cNvPicPr preferRelativeResize="0"/>
          <p:nvPr/>
        </p:nvPicPr>
        <p:blipFill rotWithShape="1">
          <a:blip r:embed="rId3">
            <a:alphaModFix/>
          </a:blip>
          <a:srcRect b="0" l="0" r="15626" t="0"/>
          <a:stretch/>
        </p:blipFill>
        <p:spPr>
          <a:xfrm>
            <a:off x="1503300" y="152400"/>
            <a:ext cx="42544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 rotWithShape="1">
          <a:blip r:embed="rId4">
            <a:alphaModFix/>
          </a:blip>
          <a:srcRect b="0" l="-5898" r="0" t="0"/>
          <a:stretch/>
        </p:blipFill>
        <p:spPr>
          <a:xfrm>
            <a:off x="5128725" y="1348800"/>
            <a:ext cx="3630449" cy="4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/>
          <p:nvPr/>
        </p:nvSpPr>
        <p:spPr>
          <a:xfrm>
            <a:off x="3907550" y="1502350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4"/>
          <p:cNvCxnSpPr>
            <a:stCxn id="457" idx="6"/>
          </p:cNvCxnSpPr>
          <p:nvPr/>
        </p:nvCxnSpPr>
        <p:spPr>
          <a:xfrm>
            <a:off x="4721750" y="1624450"/>
            <a:ext cx="7548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4"/>
          <p:cNvSpPr/>
          <p:nvPr/>
        </p:nvSpPr>
        <p:spPr>
          <a:xfrm>
            <a:off x="4055575" y="2571750"/>
            <a:ext cx="222000" cy="16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44"/>
          <p:cNvCxnSpPr/>
          <p:nvPr/>
        </p:nvCxnSpPr>
        <p:spPr>
          <a:xfrm flipH="1">
            <a:off x="2279325" y="3114925"/>
            <a:ext cx="251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4"/>
          <p:cNvSpPr/>
          <p:nvPr/>
        </p:nvSpPr>
        <p:spPr>
          <a:xfrm>
            <a:off x="2531025" y="2804875"/>
            <a:ext cx="751800" cy="634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4"/>
          <p:cNvCxnSpPr/>
          <p:nvPr/>
        </p:nvCxnSpPr>
        <p:spPr>
          <a:xfrm>
            <a:off x="4277575" y="2662800"/>
            <a:ext cx="4218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3" name="Google Shape;46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" y="2318288"/>
            <a:ext cx="2181150" cy="15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838" y="2233900"/>
            <a:ext cx="2641797" cy="200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b="0" l="0" r="15626" t="0"/>
          <a:stretch/>
        </p:blipFill>
        <p:spPr>
          <a:xfrm>
            <a:off x="533825" y="154663"/>
            <a:ext cx="425442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5"/>
          <p:cNvSpPr/>
          <p:nvPr/>
        </p:nvSpPr>
        <p:spPr>
          <a:xfrm>
            <a:off x="3197100" y="1689688"/>
            <a:ext cx="5550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45"/>
          <p:cNvCxnSpPr>
            <a:stCxn id="472" idx="6"/>
          </p:cNvCxnSpPr>
          <p:nvPr/>
        </p:nvCxnSpPr>
        <p:spPr>
          <a:xfrm flipH="1" rot="10800000">
            <a:off x="3752100" y="1808188"/>
            <a:ext cx="348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4" name="Google Shape;474;p45"/>
          <p:cNvPicPr preferRelativeResize="0"/>
          <p:nvPr/>
        </p:nvPicPr>
        <p:blipFill rotWithShape="1">
          <a:blip r:embed="rId4">
            <a:alphaModFix/>
          </a:blip>
          <a:srcRect b="24997" l="20602" r="35709" t="16269"/>
          <a:stretch/>
        </p:blipFill>
        <p:spPr>
          <a:xfrm>
            <a:off x="4173613" y="461700"/>
            <a:ext cx="2834475" cy="38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987" y="2198388"/>
            <a:ext cx="14287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076775" y="2159638"/>
            <a:ext cx="5550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45"/>
          <p:cNvCxnSpPr/>
          <p:nvPr/>
        </p:nvCxnSpPr>
        <p:spPr>
          <a:xfrm>
            <a:off x="5602187" y="2278575"/>
            <a:ext cx="370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913" y="4479688"/>
            <a:ext cx="2006975" cy="5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/>
          <p:cNvSpPr/>
          <p:nvPr/>
        </p:nvSpPr>
        <p:spPr>
          <a:xfrm>
            <a:off x="6142200" y="4150313"/>
            <a:ext cx="296400" cy="210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45"/>
          <p:cNvCxnSpPr/>
          <p:nvPr/>
        </p:nvCxnSpPr>
        <p:spPr>
          <a:xfrm>
            <a:off x="6273750" y="4360613"/>
            <a:ext cx="33300" cy="1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7">
            <a:alphaModFix/>
          </a:blip>
          <a:srcRect b="0" l="0" r="16708" t="5249"/>
          <a:stretch/>
        </p:blipFill>
        <p:spPr>
          <a:xfrm>
            <a:off x="7330883" y="2574012"/>
            <a:ext cx="1628541" cy="195744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/>
          <p:nvPr/>
        </p:nvSpPr>
        <p:spPr>
          <a:xfrm>
            <a:off x="6890075" y="4746113"/>
            <a:ext cx="403800" cy="289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45"/>
          <p:cNvCxnSpPr/>
          <p:nvPr/>
        </p:nvCxnSpPr>
        <p:spPr>
          <a:xfrm flipH="1" rot="10800000">
            <a:off x="7249675" y="4583238"/>
            <a:ext cx="30660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6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46"/>
          <p:cNvPicPr preferRelativeResize="0"/>
          <p:nvPr/>
        </p:nvPicPr>
        <p:blipFill rotWithShape="1">
          <a:blip r:embed="rId3">
            <a:alphaModFix/>
          </a:blip>
          <a:srcRect b="0" l="0" r="15333" t="5571"/>
          <a:stretch/>
        </p:blipFill>
        <p:spPr>
          <a:xfrm>
            <a:off x="533225" y="133200"/>
            <a:ext cx="4308484" cy="50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/>
          <p:nvPr/>
        </p:nvSpPr>
        <p:spPr>
          <a:xfrm>
            <a:off x="3507925" y="1757675"/>
            <a:ext cx="222000" cy="16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46"/>
          <p:cNvCxnSpPr/>
          <p:nvPr/>
        </p:nvCxnSpPr>
        <p:spPr>
          <a:xfrm flipH="1" rot="10800000">
            <a:off x="3729925" y="1820675"/>
            <a:ext cx="3183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3" name="Google Shape;4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150" y="1478100"/>
            <a:ext cx="2820725" cy="7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150" y="2690350"/>
            <a:ext cx="2820725" cy="84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 rotWithShape="1">
          <a:blip r:embed="rId6">
            <a:alphaModFix/>
          </a:blip>
          <a:srcRect b="0" l="0" r="16058" t="0"/>
          <a:stretch/>
        </p:blipFill>
        <p:spPr>
          <a:xfrm>
            <a:off x="7152225" y="2571750"/>
            <a:ext cx="1951299" cy="22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/>
          <p:nvPr/>
        </p:nvSpPr>
        <p:spPr>
          <a:xfrm>
            <a:off x="5880525" y="1888675"/>
            <a:ext cx="476700" cy="34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6357225" y="3128975"/>
            <a:ext cx="476700" cy="349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46"/>
          <p:cNvCxnSpPr/>
          <p:nvPr/>
        </p:nvCxnSpPr>
        <p:spPr>
          <a:xfrm flipH="1" rot="10800000">
            <a:off x="6833925" y="3308075"/>
            <a:ext cx="278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6"/>
          <p:cNvCxnSpPr/>
          <p:nvPr/>
        </p:nvCxnSpPr>
        <p:spPr>
          <a:xfrm>
            <a:off x="6115875" y="2238163"/>
            <a:ext cx="60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0" name="Google Shape;500;p46"/>
          <p:cNvPicPr preferRelativeResize="0"/>
          <p:nvPr/>
        </p:nvPicPr>
        <p:blipFill rotWithShape="1">
          <a:blip r:embed="rId3">
            <a:alphaModFix/>
          </a:blip>
          <a:srcRect b="0" l="0" r="15333" t="5571"/>
          <a:stretch/>
        </p:blipFill>
        <p:spPr>
          <a:xfrm>
            <a:off x="7152225" y="133200"/>
            <a:ext cx="1860225" cy="21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/>
          <p:nvPr/>
        </p:nvSpPr>
        <p:spPr>
          <a:xfrm>
            <a:off x="6377325" y="1899625"/>
            <a:ext cx="476700" cy="327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46"/>
          <p:cNvCxnSpPr/>
          <p:nvPr/>
        </p:nvCxnSpPr>
        <p:spPr>
          <a:xfrm flipH="1" rot="10800000">
            <a:off x="6854025" y="2067483"/>
            <a:ext cx="278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7"/>
          <p:cNvPicPr preferRelativeResize="0"/>
          <p:nvPr/>
        </p:nvPicPr>
        <p:blipFill rotWithShape="1">
          <a:blip r:embed="rId3">
            <a:alphaModFix/>
          </a:blip>
          <a:srcRect b="0" l="0" r="15626" t="0"/>
          <a:stretch/>
        </p:blipFill>
        <p:spPr>
          <a:xfrm>
            <a:off x="533825" y="152400"/>
            <a:ext cx="425442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/>
          <p:nvPr/>
        </p:nvSpPr>
        <p:spPr>
          <a:xfrm>
            <a:off x="3278500" y="3067600"/>
            <a:ext cx="222000" cy="16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47"/>
          <p:cNvCxnSpPr/>
          <p:nvPr/>
        </p:nvCxnSpPr>
        <p:spPr>
          <a:xfrm>
            <a:off x="3500500" y="3149500"/>
            <a:ext cx="362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2" name="Google Shape;512;p47"/>
          <p:cNvPicPr preferRelativeResize="0"/>
          <p:nvPr/>
        </p:nvPicPr>
        <p:blipFill rotWithShape="1">
          <a:blip r:embed="rId4">
            <a:alphaModFix/>
          </a:blip>
          <a:srcRect b="0" l="3119" r="0" t="0"/>
          <a:stretch/>
        </p:blipFill>
        <p:spPr>
          <a:xfrm>
            <a:off x="3906113" y="2229325"/>
            <a:ext cx="1975974" cy="25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999" y="4395825"/>
            <a:ext cx="2067575" cy="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/>
          <p:nvPr/>
        </p:nvSpPr>
        <p:spPr>
          <a:xfrm>
            <a:off x="5340300" y="4593675"/>
            <a:ext cx="222000" cy="16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47"/>
          <p:cNvCxnSpPr/>
          <p:nvPr/>
        </p:nvCxnSpPr>
        <p:spPr>
          <a:xfrm>
            <a:off x="5562300" y="4672425"/>
            <a:ext cx="362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6" name="Google Shape;516;p47"/>
          <p:cNvPicPr preferRelativeResize="0"/>
          <p:nvPr/>
        </p:nvPicPr>
        <p:blipFill rotWithShape="1">
          <a:blip r:embed="rId6">
            <a:alphaModFix/>
          </a:blip>
          <a:srcRect b="0" l="0" r="16170" t="0"/>
          <a:stretch/>
        </p:blipFill>
        <p:spPr>
          <a:xfrm>
            <a:off x="6059700" y="1279009"/>
            <a:ext cx="2258698" cy="25854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/>
          <p:nvPr/>
        </p:nvSpPr>
        <p:spPr>
          <a:xfrm>
            <a:off x="7642613" y="4682925"/>
            <a:ext cx="295500" cy="259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47"/>
          <p:cNvCxnSpPr/>
          <p:nvPr/>
        </p:nvCxnSpPr>
        <p:spPr>
          <a:xfrm rot="10800000">
            <a:off x="7785435" y="4055618"/>
            <a:ext cx="14700" cy="6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8"/>
          <p:cNvPicPr preferRelativeResize="0"/>
          <p:nvPr/>
        </p:nvPicPr>
        <p:blipFill rotWithShape="1">
          <a:blip r:embed="rId3">
            <a:alphaModFix/>
          </a:blip>
          <a:srcRect b="0" l="0" r="15440" t="0"/>
          <a:stretch/>
        </p:blipFill>
        <p:spPr>
          <a:xfrm>
            <a:off x="2141000" y="152400"/>
            <a:ext cx="486200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/>
          <p:nvPr/>
        </p:nvSpPr>
        <p:spPr>
          <a:xfrm>
            <a:off x="3423850" y="1695825"/>
            <a:ext cx="8142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48"/>
          <p:cNvCxnSpPr/>
          <p:nvPr/>
        </p:nvCxnSpPr>
        <p:spPr>
          <a:xfrm rot="10800000">
            <a:off x="2732950" y="1813125"/>
            <a:ext cx="6909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8" name="Google Shape;5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9" y="1674548"/>
            <a:ext cx="2671299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/>
          <p:nvPr/>
        </p:nvSpPr>
        <p:spPr>
          <a:xfrm>
            <a:off x="5296675" y="1926375"/>
            <a:ext cx="4128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48"/>
          <p:cNvCxnSpPr/>
          <p:nvPr/>
        </p:nvCxnSpPr>
        <p:spPr>
          <a:xfrm flipH="1" rot="10800000">
            <a:off x="5709475" y="2031525"/>
            <a:ext cx="377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48"/>
          <p:cNvPicPr preferRelativeResize="0"/>
          <p:nvPr/>
        </p:nvPicPr>
        <p:blipFill rotWithShape="1">
          <a:blip r:embed="rId5">
            <a:alphaModFix/>
          </a:blip>
          <a:srcRect b="0" l="-2200" r="2199" t="0"/>
          <a:stretch/>
        </p:blipFill>
        <p:spPr>
          <a:xfrm>
            <a:off x="6086875" y="715049"/>
            <a:ext cx="2562675" cy="17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8"/>
          <p:cNvPicPr preferRelativeResize="0"/>
          <p:nvPr/>
        </p:nvPicPr>
        <p:blipFill rotWithShape="1">
          <a:blip r:embed="rId6">
            <a:alphaModFix/>
          </a:blip>
          <a:srcRect b="-9310" l="-2150" r="2149" t="9309"/>
          <a:stretch/>
        </p:blipFill>
        <p:spPr>
          <a:xfrm>
            <a:off x="6888862" y="2189288"/>
            <a:ext cx="2017275" cy="6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4613" y="2841000"/>
            <a:ext cx="2809949" cy="20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/>
          <p:nvPr/>
        </p:nvSpPr>
        <p:spPr>
          <a:xfrm>
            <a:off x="7691100" y="1822725"/>
            <a:ext cx="4128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"/>
          <p:cNvSpPr/>
          <p:nvPr/>
        </p:nvSpPr>
        <p:spPr>
          <a:xfrm>
            <a:off x="8532375" y="2449650"/>
            <a:ext cx="4128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48"/>
          <p:cNvCxnSpPr>
            <a:stCxn id="534" idx="4"/>
            <a:endCxn id="532" idx="0"/>
          </p:cNvCxnSpPr>
          <p:nvPr/>
        </p:nvCxnSpPr>
        <p:spPr>
          <a:xfrm>
            <a:off x="7897500" y="2066925"/>
            <a:ext cx="0" cy="1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48"/>
          <p:cNvCxnSpPr/>
          <p:nvPr/>
        </p:nvCxnSpPr>
        <p:spPr>
          <a:xfrm flipH="1">
            <a:off x="8768925" y="2696250"/>
            <a:ext cx="42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8" y="71775"/>
            <a:ext cx="670020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9"/>
          <p:cNvSpPr/>
          <p:nvPr/>
        </p:nvSpPr>
        <p:spPr>
          <a:xfrm>
            <a:off x="5530450" y="2635825"/>
            <a:ext cx="412800" cy="244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49"/>
          <p:cNvCxnSpPr/>
          <p:nvPr/>
        </p:nvCxnSpPr>
        <p:spPr>
          <a:xfrm flipH="1" rot="10800000">
            <a:off x="5943250" y="2740975"/>
            <a:ext cx="3774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7" name="Google Shape;5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850" y="2252350"/>
            <a:ext cx="2320150" cy="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850" y="3095875"/>
            <a:ext cx="2320150" cy="68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9688" y="3893925"/>
            <a:ext cx="1856175" cy="11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9"/>
          <p:cNvSpPr/>
          <p:nvPr/>
        </p:nvSpPr>
        <p:spPr>
          <a:xfrm>
            <a:off x="7866925" y="2635825"/>
            <a:ext cx="377400" cy="202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49"/>
          <p:cNvCxnSpPr/>
          <p:nvPr/>
        </p:nvCxnSpPr>
        <p:spPr>
          <a:xfrm>
            <a:off x="8053077" y="2838334"/>
            <a:ext cx="5100" cy="2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9"/>
          <p:cNvSpPr/>
          <p:nvPr/>
        </p:nvSpPr>
        <p:spPr>
          <a:xfrm>
            <a:off x="8244325" y="3505750"/>
            <a:ext cx="377400" cy="202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49"/>
          <p:cNvCxnSpPr/>
          <p:nvPr/>
        </p:nvCxnSpPr>
        <p:spPr>
          <a:xfrm>
            <a:off x="8430477" y="3708259"/>
            <a:ext cx="10200" cy="1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4" name="Google Shape;5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386" y="1015799"/>
            <a:ext cx="1772569" cy="1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/>
          <p:nvPr/>
        </p:nvSpPr>
        <p:spPr>
          <a:xfrm>
            <a:off x="8272525" y="2635825"/>
            <a:ext cx="326100" cy="2025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49"/>
          <p:cNvCxnSpPr>
            <a:stCxn id="555" idx="0"/>
          </p:cNvCxnSpPr>
          <p:nvPr/>
        </p:nvCxnSpPr>
        <p:spPr>
          <a:xfrm rot="10800000">
            <a:off x="8416675" y="2289325"/>
            <a:ext cx="18900" cy="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0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100" y="2144038"/>
            <a:ext cx="3224500" cy="24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 rotWithShape="1">
          <a:blip r:embed="rId4">
            <a:alphaModFix/>
          </a:blip>
          <a:srcRect b="0" l="0" r="15440" t="0"/>
          <a:stretch/>
        </p:blipFill>
        <p:spPr>
          <a:xfrm>
            <a:off x="536675" y="184650"/>
            <a:ext cx="486200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0"/>
          <p:cNvSpPr/>
          <p:nvPr/>
        </p:nvSpPr>
        <p:spPr>
          <a:xfrm>
            <a:off x="3587550" y="2305275"/>
            <a:ext cx="349500" cy="218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50"/>
          <p:cNvCxnSpPr/>
          <p:nvPr/>
        </p:nvCxnSpPr>
        <p:spPr>
          <a:xfrm flipH="1" rot="10800000">
            <a:off x="3937166" y="2399124"/>
            <a:ext cx="3195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675" y="1684175"/>
            <a:ext cx="2048551" cy="13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6350" y="3135975"/>
            <a:ext cx="2209000" cy="62838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0"/>
          <p:cNvSpPr/>
          <p:nvPr/>
        </p:nvSpPr>
        <p:spPr>
          <a:xfrm>
            <a:off x="5489375" y="2571750"/>
            <a:ext cx="349500" cy="218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" name="Google Shape;570;p50"/>
          <p:cNvCxnSpPr/>
          <p:nvPr/>
        </p:nvCxnSpPr>
        <p:spPr>
          <a:xfrm>
            <a:off x="5652575" y="2789850"/>
            <a:ext cx="231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50"/>
          <p:cNvSpPr/>
          <p:nvPr/>
        </p:nvSpPr>
        <p:spPr>
          <a:xfrm>
            <a:off x="6004100" y="3503825"/>
            <a:ext cx="349500" cy="218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50"/>
          <p:cNvCxnSpPr/>
          <p:nvPr/>
        </p:nvCxnSpPr>
        <p:spPr>
          <a:xfrm flipH="1" rot="10800000">
            <a:off x="6353591" y="3607624"/>
            <a:ext cx="3195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 rot="-512662">
            <a:off x="-446313" y="699355"/>
            <a:ext cx="9805126" cy="5232205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1"/>
          <p:cNvSpPr txBox="1"/>
          <p:nvPr/>
        </p:nvSpPr>
        <p:spPr>
          <a:xfrm>
            <a:off x="2084850" y="1917600"/>
            <a:ext cx="497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/>
              <a:t>Q/A</a:t>
            </a:r>
            <a:endParaRPr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cxnSp>
        <p:nvCxnSpPr>
          <p:cNvPr id="579" name="Google Shape;579;p51"/>
          <p:cNvCxnSpPr/>
          <p:nvPr/>
        </p:nvCxnSpPr>
        <p:spPr>
          <a:xfrm>
            <a:off x="1995425" y="195105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51"/>
          <p:cNvCxnSpPr/>
          <p:nvPr/>
        </p:nvCxnSpPr>
        <p:spPr>
          <a:xfrm>
            <a:off x="1995425" y="293160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데이터베이스 구성</a:t>
            </a:r>
            <a:endParaRPr b="1"/>
          </a:p>
        </p:txBody>
      </p:sp>
      <p:cxnSp>
        <p:nvCxnSpPr>
          <p:cNvPr id="101" name="Google Shape;101;p16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02" name="Google Shape;102;p16"/>
          <p:cNvGraphicFramePr/>
          <p:nvPr/>
        </p:nvGraphicFramePr>
        <p:xfrm>
          <a:off x="420013" y="10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1904175"/>
              </a:tblGrid>
              <a:tr h="38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</a:t>
                      </a:r>
                      <a:r>
                        <a:rPr lang="ko"/>
                        <a:t>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m_name</a:t>
                      </a:r>
                      <a:r>
                        <a:rPr lang="ko"/>
                        <a:t>      Varchar2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m_cont</a:t>
                      </a:r>
                      <a:r>
                        <a:rPr lang="ko"/>
                        <a:t> 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m_album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m_artist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m_like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m_audio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m_mv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m_image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m_pcount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m_ptime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m_lyrics      Varchr2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m_date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m_update    Date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303600">
                <a:tc vMerge="1"/>
              </a:tr>
              <a:tr h="36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</a:t>
                      </a:r>
                      <a:r>
                        <a:rPr lang="ko"/>
                        <a:t>_no 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" name="Google Shape;103;p16"/>
          <p:cNvSpPr txBox="1"/>
          <p:nvPr/>
        </p:nvSpPr>
        <p:spPr>
          <a:xfrm>
            <a:off x="1085450" y="615600"/>
            <a:ext cx="5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음원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2928863" y="615600"/>
            <a:ext cx="11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음원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2423775" y="10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1482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music_artist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 m_artist_no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m_artist     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m_artist_imgl   Varchar2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 m_artist_no  pk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Google Shape;106;p16"/>
          <p:cNvGraphicFramePr/>
          <p:nvPr/>
        </p:nvGraphicFramePr>
        <p:xfrm>
          <a:off x="4671575" y="10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129450"/>
              </a:tblGrid>
              <a:tr h="38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music_notice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</a:t>
                      </a:r>
                      <a:r>
                        <a:rPr lang="ko"/>
                        <a:t>_no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music_writer    Varchar2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music_title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music_cont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music_pwd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music_hit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music_date 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music_update  Date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100000">
                <a:tc vMerge="1"/>
              </a:tr>
              <a:tr h="36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music</a:t>
                      </a:r>
                      <a:r>
                        <a:rPr lang="ko"/>
                        <a:t>_no 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" name="Google Shape;107;p16"/>
          <p:cNvGraphicFramePr/>
          <p:nvPr/>
        </p:nvGraphicFramePr>
        <p:xfrm>
          <a:off x="6900588" y="101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103850"/>
              </a:tblGrid>
              <a:tr h="3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music_event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event_no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event_hit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event_writer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event_title 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event_cont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event_pwd      Varcher2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event_date 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event_update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102025">
                <a:tc vMerge="1"/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event_no  pk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16"/>
          <p:cNvSpPr txBox="1"/>
          <p:nvPr/>
        </p:nvSpPr>
        <p:spPr>
          <a:xfrm>
            <a:off x="5216261" y="588913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303400" y="615588"/>
            <a:ext cx="9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이벤트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데이터베이스 구성</a:t>
            </a:r>
            <a:endParaRPr b="1"/>
          </a:p>
        </p:txBody>
      </p:sp>
      <p:cxnSp>
        <p:nvCxnSpPr>
          <p:cNvPr id="117" name="Google Shape;117;p17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18" name="Google Shape;118;p17"/>
          <p:cNvGraphicFramePr/>
          <p:nvPr/>
        </p:nvGraphicFramePr>
        <p:xfrm>
          <a:off x="420025" y="10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211375"/>
              </a:tblGrid>
              <a:tr h="38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music_user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user_id            Varchar2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user_pwd 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user_name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user_gender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user_email 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user_phone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user_purchase Char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user_regdate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user_update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user_rank         Varchar2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252450">
                <a:tc vMerge="1"/>
              </a:tr>
              <a:tr h="303600">
                <a:tc vMerge="1"/>
              </a:tr>
              <a:tr h="36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9" name="Google Shape;119;p17"/>
          <p:cNvGraphicFramePr/>
          <p:nvPr/>
        </p:nvGraphicFramePr>
        <p:xfrm>
          <a:off x="3069163" y="101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544150"/>
              </a:tblGrid>
              <a:tr h="3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music_playlist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    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</a:t>
                      </a:r>
                      <a:r>
                        <a:rPr lang="ko"/>
                        <a:t>        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m_order</a:t>
                      </a:r>
                      <a:r>
                        <a:rPr lang="ko"/>
                        <a:t> 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playlist_order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playlist_no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playlist_name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playlist_thumbnail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Varchar2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303975">
                <a:tc vMerge="1"/>
              </a:tr>
              <a:tr h="5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pk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0" name="Google Shape;120;p17"/>
          <p:cNvSpPr txBox="1"/>
          <p:nvPr/>
        </p:nvSpPr>
        <p:spPr>
          <a:xfrm>
            <a:off x="1239063" y="615600"/>
            <a:ext cx="5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3377200" y="615600"/>
            <a:ext cx="19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플레이리스트</a:t>
            </a:r>
            <a:endParaRPr/>
          </a:p>
        </p:txBody>
      </p:sp>
      <p:graphicFrame>
        <p:nvGraphicFramePr>
          <p:cNvPr id="122" name="Google Shape;122;p17"/>
          <p:cNvGraphicFramePr/>
          <p:nvPr/>
        </p:nvGraphicFramePr>
        <p:xfrm>
          <a:off x="5945313" y="101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158575"/>
              </a:tblGrid>
              <a:tr h="3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music_by_user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   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m_order 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play_date     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play_counts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play_thumbs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303975">
                <a:tc vMerge="1"/>
              </a:tr>
              <a:tr h="5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user_no  pk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17"/>
          <p:cNvSpPr txBox="1"/>
          <p:nvPr/>
        </p:nvSpPr>
        <p:spPr>
          <a:xfrm>
            <a:off x="6407800" y="615600"/>
            <a:ext cx="11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음원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 rot="5400000">
            <a:off x="12153" y="-1409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3685200" y="16202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데이터베이스 구성</a:t>
            </a:r>
            <a:endParaRPr b="1"/>
          </a:p>
        </p:txBody>
      </p:sp>
      <p:cxnSp>
        <p:nvCxnSpPr>
          <p:cNvPr id="131" name="Google Shape;131;p18"/>
          <p:cNvCxnSpPr/>
          <p:nvPr/>
        </p:nvCxnSpPr>
        <p:spPr>
          <a:xfrm>
            <a:off x="3729525" y="503850"/>
            <a:ext cx="16074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2" name="Google Shape;132;p18"/>
          <p:cNvGraphicFramePr/>
          <p:nvPr/>
        </p:nvGraphicFramePr>
        <p:xfrm>
          <a:off x="1599688" y="121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1888800"/>
              </a:tblGrid>
              <a:tr h="3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m_reply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mr_no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mr_cont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mr_writer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mr_date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mr_update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mr_group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mr_layer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100000">
                <a:tc v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mr_no  pk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 fk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3" name="Google Shape;133;p18"/>
          <p:cNvSpPr txBox="1"/>
          <p:nvPr/>
        </p:nvSpPr>
        <p:spPr>
          <a:xfrm>
            <a:off x="1980250" y="812113"/>
            <a:ext cx="11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음원별 댓글</a:t>
            </a:r>
            <a:endParaRPr/>
          </a:p>
        </p:txBody>
      </p:sp>
      <p:graphicFrame>
        <p:nvGraphicFramePr>
          <p:cNvPr id="134" name="Google Shape;134;p18"/>
          <p:cNvGraphicFramePr/>
          <p:nvPr/>
        </p:nvGraphicFramePr>
        <p:xfrm>
          <a:off x="5164950" y="12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{9917C07F-E26A-4F1A-A4B0-3F067EAF9530}</a:tableStyleId>
              </a:tblPr>
              <a:tblGrid>
                <a:gridCol w="2158575"/>
              </a:tblGrid>
              <a:tr h="39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v_reply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v_no 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vr_no           Number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vr_cont      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vr_writer      Varchar2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vr_date    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vr_update    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vr_group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vr_layer      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252775">
                <a:tc vMerge="1"/>
              </a:tr>
              <a:tr h="69950">
                <a:tc vMerge="1"/>
              </a:tr>
              <a:tr h="5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vr_no  pk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m_no     pk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" name="Google Shape;135;p18"/>
          <p:cNvSpPr txBox="1"/>
          <p:nvPr/>
        </p:nvSpPr>
        <p:spPr>
          <a:xfrm>
            <a:off x="5629200" y="812113"/>
            <a:ext cx="11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영상별 댓글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 rot="-512662">
            <a:off x="-446313" y="699355"/>
            <a:ext cx="9805126" cy="5232205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2084850" y="1917600"/>
            <a:ext cx="4974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900"/>
              <a:t>사용자 페이지</a:t>
            </a:r>
            <a:endParaRPr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</p:txBody>
      </p:sp>
      <p:cxnSp>
        <p:nvCxnSpPr>
          <p:cNvPr id="142" name="Google Shape;142;p19"/>
          <p:cNvCxnSpPr/>
          <p:nvPr/>
        </p:nvCxnSpPr>
        <p:spPr>
          <a:xfrm>
            <a:off x="1995425" y="195105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1995425" y="2931600"/>
            <a:ext cx="50628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15931" t="0"/>
          <a:stretch/>
        </p:blipFill>
        <p:spPr>
          <a:xfrm>
            <a:off x="633050" y="152400"/>
            <a:ext cx="159692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133" y="532803"/>
            <a:ext cx="6206593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565550" y="102700"/>
            <a:ext cx="1731900" cy="28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0"/>
          <p:cNvCxnSpPr>
            <a:stCxn id="152" idx="3"/>
          </p:cNvCxnSpPr>
          <p:nvPr/>
        </p:nvCxnSpPr>
        <p:spPr>
          <a:xfrm flipH="1" rot="10800000">
            <a:off x="2297450" y="236950"/>
            <a:ext cx="3741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2671550" y="243250"/>
            <a:ext cx="75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0"/>
          <p:cNvSpPr/>
          <p:nvPr/>
        </p:nvSpPr>
        <p:spPr>
          <a:xfrm>
            <a:off x="2930825" y="636375"/>
            <a:ext cx="799200" cy="288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 flipH="1">
            <a:off x="3330263" y="924975"/>
            <a:ext cx="300" cy="4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0"/>
          <p:cNvCxnSpPr/>
          <p:nvPr/>
        </p:nvCxnSpPr>
        <p:spPr>
          <a:xfrm rot="10800000">
            <a:off x="2375675" y="1339575"/>
            <a:ext cx="9549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0"/>
          <p:cNvSpPr/>
          <p:nvPr/>
        </p:nvSpPr>
        <p:spPr>
          <a:xfrm>
            <a:off x="7208300" y="636375"/>
            <a:ext cx="732600" cy="281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570850" y="924975"/>
            <a:ext cx="7500" cy="10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052" y="1994000"/>
            <a:ext cx="2687100" cy="22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4647618" y="675525"/>
            <a:ext cx="382200" cy="210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0"/>
          <p:cNvCxnSpPr>
            <a:stCxn id="161" idx="4"/>
          </p:cNvCxnSpPr>
          <p:nvPr/>
        </p:nvCxnSpPr>
        <p:spPr>
          <a:xfrm>
            <a:off x="4838718" y="885825"/>
            <a:ext cx="1500" cy="7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/>
          <p:nvPr/>
        </p:nvCxnSpPr>
        <p:spPr>
          <a:xfrm rot="10800000">
            <a:off x="2375775" y="1672775"/>
            <a:ext cx="2471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 rot="5400000">
            <a:off x="12153" y="-1214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rot="-5400000">
            <a:off x="8116053" y="4115555"/>
            <a:ext cx="1015800" cy="1040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5446" l="0" r="0" t="9177"/>
          <a:stretch/>
        </p:blipFill>
        <p:spPr>
          <a:xfrm>
            <a:off x="684850" y="244225"/>
            <a:ext cx="5039424" cy="242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5245" l="0" r="1136" t="9328"/>
          <a:stretch/>
        </p:blipFill>
        <p:spPr>
          <a:xfrm>
            <a:off x="4047975" y="2571750"/>
            <a:ext cx="4781102" cy="2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 rotWithShape="1">
          <a:blip r:embed="rId5">
            <a:alphaModFix/>
          </a:blip>
          <a:srcRect b="2380" l="0" r="0" t="-2380"/>
          <a:stretch/>
        </p:blipFill>
        <p:spPr>
          <a:xfrm>
            <a:off x="5069375" y="103625"/>
            <a:ext cx="3064076" cy="21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2782763" y="1532000"/>
            <a:ext cx="843600" cy="466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1"/>
          <p:cNvCxnSpPr>
            <a:stCxn id="173" idx="6"/>
          </p:cNvCxnSpPr>
          <p:nvPr/>
        </p:nvCxnSpPr>
        <p:spPr>
          <a:xfrm flipH="1" rot="10800000">
            <a:off x="3626363" y="1761500"/>
            <a:ext cx="14430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250" y="2779650"/>
            <a:ext cx="2928717" cy="21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6016713" y="3786200"/>
            <a:ext cx="843600" cy="466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1"/>
          <p:cNvCxnSpPr>
            <a:stCxn id="176" idx="2"/>
          </p:cNvCxnSpPr>
          <p:nvPr/>
        </p:nvCxnSpPr>
        <p:spPr>
          <a:xfrm flipH="1">
            <a:off x="3789213" y="4019300"/>
            <a:ext cx="22275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